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71" r:id="rId5"/>
    <p:sldId id="27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5470" y="3533775"/>
            <a:ext cx="8312529" cy="51625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6068" y="787495"/>
            <a:ext cx="8455863" cy="144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347" y="1915265"/>
            <a:ext cx="6702025" cy="67619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5043" y="3723240"/>
            <a:ext cx="9957913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4999" y="3047450"/>
            <a:ext cx="9712325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424172"/>
            <a:ext cx="13281635" cy="6448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537539" y="4209901"/>
            <a:ext cx="4619625" cy="374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5465" marR="5080" indent="-533400">
              <a:lnSpc>
                <a:spcPct val="116000"/>
              </a:lnSpc>
              <a:spcBef>
                <a:spcPts val="95"/>
              </a:spcBef>
            </a:pP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8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tt</a:t>
            </a:r>
            <a:r>
              <a:rPr sz="3500" spc="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3500" spc="-10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y  </a:t>
            </a: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11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500" spc="-21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500" spc="1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20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500" spc="-7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0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mm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spc="-8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1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l  </a:t>
            </a:r>
            <a:r>
              <a:rPr sz="3500" spc="-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S.Naveen</a:t>
            </a:r>
            <a:endParaRPr sz="3500">
              <a:latin typeface="Tahoma" panose="020B0604030504040204"/>
              <a:cs typeface="Tahoma" panose="020B0604030504040204"/>
            </a:endParaRPr>
          </a:p>
          <a:p>
            <a:pPr marL="545465" marR="1019175">
              <a:lnSpc>
                <a:spcPts val="4880"/>
              </a:lnSpc>
              <a:spcBef>
                <a:spcPts val="85"/>
              </a:spcBef>
            </a:pPr>
            <a:r>
              <a:rPr sz="3500" spc="-2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3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3500" spc="-10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  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A.Ragul 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3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N.Ravichandran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8969" y="177985"/>
            <a:ext cx="10841355" cy="294005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206625" marR="5080" indent="-2194560">
              <a:lnSpc>
                <a:spcPts val="10950"/>
              </a:lnSpc>
              <a:spcBef>
                <a:spcPts val="1245"/>
              </a:spcBef>
            </a:pPr>
            <a:r>
              <a:rPr spc="55" dirty="0">
                <a:solidFill>
                  <a:srgbClr val="2E2D2D"/>
                </a:solidFill>
                <a:latin typeface="Roboto"/>
                <a:cs typeface="Roboto"/>
              </a:rPr>
              <a:t>Serverless </a:t>
            </a:r>
            <a:r>
              <a:rPr spc="-45" dirty="0">
                <a:solidFill>
                  <a:srgbClr val="2E2D2D"/>
                </a:solidFill>
                <a:latin typeface="Roboto"/>
                <a:cs typeface="Roboto"/>
              </a:rPr>
              <a:t>Iot </a:t>
            </a:r>
            <a:r>
              <a:rPr spc="-65" dirty="0">
                <a:solidFill>
                  <a:srgbClr val="2E2D2D"/>
                </a:solidFill>
                <a:latin typeface="Roboto"/>
                <a:cs typeface="Roboto"/>
              </a:rPr>
              <a:t>Data </a:t>
            </a:r>
            <a:r>
              <a:rPr spc="-248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pc="35" dirty="0">
                <a:solidFill>
                  <a:srgbClr val="2E2D2D"/>
                </a:solidFill>
                <a:latin typeface="Roboto"/>
                <a:cs typeface="Roboto"/>
              </a:rPr>
              <a:t>Processing</a:t>
            </a:r>
            <a:endParaRPr spc="35" dirty="0">
              <a:solidFill>
                <a:srgbClr val="2E2D2D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745371"/>
            <a:ext cx="10467973" cy="5895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4449" y="590655"/>
            <a:ext cx="9880600" cy="282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035"/>
              </a:lnSpc>
              <a:spcBef>
                <a:spcPts val="100"/>
              </a:spcBef>
            </a:pPr>
            <a:r>
              <a:rPr sz="9200" spc="25" dirty="0">
                <a:latin typeface="Roboto"/>
                <a:cs typeface="Roboto"/>
              </a:rPr>
              <a:t>Idea</a:t>
            </a:r>
            <a:r>
              <a:rPr sz="9200" spc="-30" dirty="0">
                <a:latin typeface="Roboto"/>
                <a:cs typeface="Roboto"/>
              </a:rPr>
              <a:t> </a:t>
            </a:r>
            <a:r>
              <a:rPr sz="9200" spc="65" dirty="0">
                <a:latin typeface="Roboto"/>
                <a:cs typeface="Roboto"/>
              </a:rPr>
              <a:t>for</a:t>
            </a:r>
            <a:r>
              <a:rPr sz="9200" spc="-25" dirty="0">
                <a:latin typeface="Roboto"/>
                <a:cs typeface="Roboto"/>
              </a:rPr>
              <a:t> </a:t>
            </a:r>
            <a:r>
              <a:rPr sz="9200" spc="-40" dirty="0">
                <a:latin typeface="Roboto"/>
                <a:cs typeface="Roboto"/>
              </a:rPr>
              <a:t>Iot</a:t>
            </a:r>
            <a:endParaRPr sz="9200">
              <a:latin typeface="Roboto"/>
              <a:cs typeface="Roboto"/>
            </a:endParaRPr>
          </a:p>
          <a:p>
            <a:pPr marL="3714750">
              <a:lnSpc>
                <a:spcPts val="11030"/>
              </a:lnSpc>
            </a:pPr>
            <a:r>
              <a:rPr sz="9200" dirty="0">
                <a:latin typeface="Roboto"/>
                <a:cs typeface="Roboto"/>
              </a:rPr>
              <a:t>Automation</a:t>
            </a:r>
            <a:endParaRPr sz="9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1701" y="5011517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64241" y="4644468"/>
            <a:ext cx="7065645" cy="234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integrating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learning </a:t>
            </a:r>
            <a:r>
              <a:rPr sz="33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models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enhance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b="1" spc="-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decision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capabilities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300" b="1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Data</a:t>
            </a:r>
            <a:r>
              <a:rPr spc="-75" dirty="0"/>
              <a:t> </a:t>
            </a:r>
            <a:r>
              <a:rPr spc="-85" dirty="0"/>
              <a:t>Processing</a:t>
            </a:r>
            <a:endParaRPr spc="-8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399" y="5054319"/>
            <a:ext cx="114300" cy="114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7640" y="4633301"/>
            <a:ext cx="901763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0">
              <a:lnSpc>
                <a:spcPct val="115000"/>
              </a:lnSpc>
              <a:spcBef>
                <a:spcPts val="100"/>
              </a:spcBef>
            </a:pP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IoT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8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</a:t>
            </a:r>
            <a:r>
              <a:rPr sz="3800" spc="-95" dirty="0">
                <a:solidFill>
                  <a:srgbClr val="0F0F0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3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556819"/>
            <a:ext cx="12677774" cy="7324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2279" y="683598"/>
            <a:ext cx="80054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dirty="0">
                <a:latin typeface="Roboto"/>
                <a:cs typeface="Roboto"/>
              </a:rPr>
              <a:t>Implemenation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5698" y="4150991"/>
            <a:ext cx="114300" cy="114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79938" y="3729974"/>
            <a:ext cx="3760470" cy="469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8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implementing</a:t>
            </a:r>
            <a:r>
              <a:rPr sz="38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8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processing, </a:t>
            </a:r>
            <a:r>
              <a:rPr sz="38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automation,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storage.</a:t>
            </a:r>
            <a:endParaRPr sz="3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23320" y="2689612"/>
            <a:ext cx="10106024" cy="6772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0330" y="683598"/>
            <a:ext cx="63290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25" dirty="0">
                <a:latin typeface="Roboto"/>
                <a:cs typeface="Roboto"/>
              </a:rPr>
              <a:t>Advantages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616" y="3829374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4543749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5267649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5991549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616" y="6715449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616" y="7439349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6616" y="8163249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65916" y="3377496"/>
            <a:ext cx="5705475" cy="508317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Cost-Effective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29210" marR="5080">
              <a:lnSpc>
                <a:spcPct val="117000"/>
              </a:lnSpc>
              <a:spcBef>
                <a:spcPts val="10"/>
              </a:spcBef>
            </a:pPr>
            <a:r>
              <a:rPr sz="405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Responsiveness </a:t>
            </a:r>
            <a:r>
              <a:rPr sz="4050" b="1" spc="-1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Simplified</a:t>
            </a:r>
            <a:r>
              <a:rPr sz="405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Management </a:t>
            </a:r>
            <a:r>
              <a:rPr sz="405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</a:t>
            </a:r>
            <a:r>
              <a:rPr sz="405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Flexibility </a:t>
            </a:r>
            <a:r>
              <a:rPr sz="405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</a:t>
            </a:r>
            <a:r>
              <a:rPr sz="405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endParaRPr sz="4050">
              <a:latin typeface="Times New Roman" panose="02020603050405020304"/>
              <a:cs typeface="Times New Roman" panose="02020603050405020304"/>
            </a:endParaRPr>
          </a:p>
          <a:p>
            <a:pPr marL="29210" marR="1379855">
              <a:lnSpc>
                <a:spcPct val="117000"/>
              </a:lnSpc>
            </a:pPr>
            <a:r>
              <a:rPr sz="405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Global 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Accessibility </a:t>
            </a:r>
            <a:r>
              <a:rPr sz="4050" b="1" spc="-1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405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Maintenance</a:t>
            </a:r>
            <a:endParaRPr sz="4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1234" y="3120675"/>
            <a:ext cx="10601324" cy="6134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7140" y="683599"/>
            <a:ext cx="7855584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-20" dirty="0">
                <a:latin typeface="Roboto"/>
                <a:cs typeface="Roboto"/>
              </a:rPr>
              <a:t>Disadvantages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4086737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4791587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5496437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6201287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6906137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7610987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20285" y="3642231"/>
            <a:ext cx="493649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Limited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4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Limitations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4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Privacy</a:t>
            </a:r>
            <a:r>
              <a:rPr sz="4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Concerns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Uncertainty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Internet</a:t>
            </a:r>
            <a:r>
              <a:rPr sz="4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Dependency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Compatibility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Issues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04897" y="2023940"/>
            <a:ext cx="7886699" cy="7991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4807" y="177895"/>
            <a:ext cx="439991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dirty="0">
                <a:latin typeface="Roboto"/>
                <a:cs typeface="Roboto"/>
              </a:rPr>
              <a:t>B</a:t>
            </a:r>
            <a:r>
              <a:rPr sz="9900" spc="165" dirty="0">
                <a:latin typeface="Roboto"/>
                <a:cs typeface="Roboto"/>
              </a:rPr>
              <a:t>e</a:t>
            </a:r>
            <a:r>
              <a:rPr sz="9900" spc="-50" dirty="0">
                <a:latin typeface="Roboto"/>
                <a:cs typeface="Roboto"/>
              </a:rPr>
              <a:t>n</a:t>
            </a:r>
            <a:r>
              <a:rPr sz="9900" spc="-25" dirty="0">
                <a:latin typeface="Roboto"/>
                <a:cs typeface="Roboto"/>
              </a:rPr>
              <a:t>i</a:t>
            </a:r>
            <a:r>
              <a:rPr sz="9900" spc="90" dirty="0">
                <a:latin typeface="Roboto"/>
                <a:cs typeface="Roboto"/>
              </a:rPr>
              <a:t>f</a:t>
            </a:r>
            <a:r>
              <a:rPr sz="9900" spc="-25" dirty="0">
                <a:latin typeface="Roboto"/>
                <a:cs typeface="Roboto"/>
              </a:rPr>
              <a:t>i</a:t>
            </a:r>
            <a:r>
              <a:rPr sz="9900" spc="-110" dirty="0">
                <a:latin typeface="Roboto"/>
                <a:cs typeface="Roboto"/>
              </a:rPr>
              <a:t>t</a:t>
            </a:r>
            <a:r>
              <a:rPr sz="9900" spc="-15" dirty="0">
                <a:latin typeface="Roboto"/>
                <a:cs typeface="Roboto"/>
              </a:rPr>
              <a:t>s</a:t>
            </a:r>
            <a:endParaRPr sz="99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434" y="3235637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434" y="6055037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36735" y="2791132"/>
            <a:ext cx="7030720" cy="566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8435">
              <a:lnSpc>
                <a:spcPct val="116000"/>
              </a:lnSpc>
              <a:spcBef>
                <a:spcPts val="100"/>
              </a:spcBef>
              <a:tabLst>
                <a:tab pos="6510655" algn="l"/>
              </a:tabLst>
            </a:pPr>
            <a:r>
              <a:rPr sz="4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ll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1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b="1" spc="-25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2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4000" b="1" spc="-25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Function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 </a:t>
            </a:r>
            <a:r>
              <a:rPr sz="4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16000"/>
              </a:lnSpc>
            </a:pPr>
            <a:r>
              <a:rPr sz="4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oprate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4000" b="1" spc="-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outside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eletricity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charge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issuse.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Thank</a:t>
            </a:r>
            <a:r>
              <a:rPr spc="-75" dirty="0"/>
              <a:t> </a:t>
            </a:r>
            <a:r>
              <a:rPr dirty="0"/>
              <a:t>You...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81330"/>
            <a:ext cx="12248515" cy="2449830"/>
          </a:xfrm>
        </p:spPr>
        <p:txBody>
          <a:bodyPr wrap="square">
            <a:noAutofit/>
          </a:bodyPr>
          <a:p>
            <a:r>
              <a:rPr lang="en-US"/>
              <a:t>Data Ingestion Function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28600" y="2171700"/>
            <a:ext cx="9737725" cy="9153525"/>
          </a:xfrm>
        </p:spPr>
        <p:txBody>
          <a:bodyPr>
            <a:noAutofit/>
          </a:bodyPr>
          <a:p>
            <a:r>
              <a:rPr lang="en-US" sz="2400"/>
              <a:t>const Cloudant = require('@cloudant/cloudant');</a:t>
            </a:r>
            <a:endParaRPr lang="en-US" sz="2400"/>
          </a:p>
          <a:p>
            <a:endParaRPr lang="en-US" sz="2400"/>
          </a:p>
          <a:p>
            <a:r>
              <a:rPr lang="en-US" sz="2400"/>
              <a:t>function main(params) {</a:t>
            </a:r>
            <a:endParaRPr lang="en-US" sz="2400"/>
          </a:p>
          <a:p>
            <a:r>
              <a:rPr lang="en-US" sz="2400"/>
              <a:t>    const { deviceId, data } = params;</a:t>
            </a:r>
            <a:endParaRPr lang="en-US" sz="2400"/>
          </a:p>
          <a:p>
            <a:endParaRPr lang="en-US" sz="2400"/>
          </a:p>
          <a:p>
            <a:r>
              <a:rPr lang="en-US" sz="2400"/>
              <a:t>    // Store IoT data in a database (e.g., Cloudant)</a:t>
            </a:r>
            <a:endParaRPr lang="en-US" sz="2400"/>
          </a:p>
          <a:p>
            <a:r>
              <a:rPr lang="en-US" sz="2400"/>
              <a:t>    const cloudant = new Cloudant({ url: 'YOUR_CLOUDANT_URL', plugins: { iamauth: { iamApiKey: 'YOUR_API_KEY' } } });</a:t>
            </a:r>
            <a:endParaRPr lang="en-US" sz="2400"/>
          </a:p>
          <a:p>
            <a:r>
              <a:rPr lang="en-US" sz="2400"/>
              <a:t>    const db = cloudant.db.use('iot_data_db');</a:t>
            </a:r>
            <a:endParaRPr lang="en-US" sz="2400"/>
          </a:p>
          <a:p>
            <a:r>
              <a:rPr lang="en-US" sz="2400"/>
              <a:t>    </a:t>
            </a:r>
            <a:endParaRPr lang="en-US" sz="2400"/>
          </a:p>
          <a:p>
            <a:r>
              <a:rPr lang="en-US" sz="2400"/>
              <a:t>    // Store IoT data in the database</a:t>
            </a:r>
            <a:endParaRPr lang="en-US" sz="2400"/>
          </a:p>
          <a:p>
            <a:r>
              <a:rPr lang="en-US" sz="2400"/>
              <a:t>    return db.insert({ deviceId, data, timestamp: new Date() })</a:t>
            </a:r>
            <a:endParaRPr lang="en-US" sz="2400"/>
          </a:p>
          <a:p>
            <a:r>
              <a:rPr lang="en-US" sz="2400"/>
              <a:t>        .then(() =&gt; {</a:t>
            </a:r>
            <a:endParaRPr lang="en-US" sz="2400"/>
          </a:p>
          <a:p>
            <a:r>
              <a:rPr lang="en-US" sz="2400"/>
              <a:t>            return { message: 'Data stored successfully.' };</a:t>
            </a:r>
            <a:endParaRPr lang="en-US" sz="2400"/>
          </a:p>
          <a:p>
            <a:r>
              <a:rPr lang="en-US" sz="2400"/>
              <a:t>        })</a:t>
            </a:r>
            <a:endParaRPr lang="en-US" sz="2400"/>
          </a:p>
          <a:p>
            <a:r>
              <a:rPr lang="en-US" sz="2400"/>
              <a:t>        .catch(error =&gt; {</a:t>
            </a:r>
            <a:endParaRPr lang="en-US" sz="2400"/>
          </a:p>
          <a:p>
            <a:r>
              <a:rPr lang="en-US" sz="2400"/>
              <a:t>            console.error('Error storing data:', error);</a:t>
            </a:r>
            <a:endParaRPr lang="en-US" sz="2400"/>
          </a:p>
          <a:p>
            <a:r>
              <a:rPr lang="en-US" sz="2400"/>
              <a:t>            throw error;</a:t>
            </a:r>
            <a:endParaRPr lang="en-US" sz="2400"/>
          </a:p>
          <a:p>
            <a:r>
              <a:rPr lang="en-US" sz="2400"/>
              <a:t>        });</a:t>
            </a:r>
            <a:endParaRPr lang="en-US" sz="2400"/>
          </a:p>
          <a:p>
            <a:r>
              <a:rPr lang="en-US" sz="2400"/>
              <a:t>}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90500"/>
            <a:ext cx="16198215" cy="2227580"/>
          </a:xfrm>
        </p:spPr>
        <p:txBody>
          <a:bodyPr wrap="square">
            <a:noAutofit/>
          </a:bodyPr>
          <a:p>
            <a:r>
              <a:rPr lang="en-US"/>
              <a:t>Energy Efficiency Function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28600" y="2628900"/>
            <a:ext cx="9688195" cy="7017385"/>
          </a:xfrm>
        </p:spPr>
        <p:txBody>
          <a:bodyPr wrap="square"/>
          <a:p>
            <a:r>
              <a:rPr lang="en-US" sz="2400"/>
              <a:t>function adjustEnergy(params) {</a:t>
            </a:r>
            <a:endParaRPr lang="en-US" sz="2400"/>
          </a:p>
          <a:p>
            <a:r>
              <a:rPr lang="en-US" sz="2400"/>
              <a:t>    const { deviceId, temperature, occupancy } = params;</a:t>
            </a:r>
            <a:endParaRPr lang="en-US" sz="2400"/>
          </a:p>
          <a:p>
            <a:endParaRPr lang="en-US" sz="2400"/>
          </a:p>
          <a:p>
            <a:r>
              <a:rPr lang="en-US" sz="2400"/>
              <a:t>    // Implement logic to adjust thermostat settings based on occupancy and temperature</a:t>
            </a:r>
            <a:endParaRPr lang="en-US" sz="2400"/>
          </a:p>
          <a:p>
            <a:r>
              <a:rPr lang="en-US" sz="2400"/>
              <a:t>    let newTemperature = temperature;</a:t>
            </a:r>
            <a:endParaRPr lang="en-US" sz="2400"/>
          </a:p>
          <a:p>
            <a:r>
              <a:rPr lang="en-US" sz="2400"/>
              <a:t>    if (occupancy === 'absent') {</a:t>
            </a:r>
            <a:endParaRPr lang="en-US" sz="2400"/>
          </a:p>
          <a:p>
            <a:r>
              <a:rPr lang="en-US" sz="2400"/>
              <a:t>        newTemperature = 18; // Set lower temperature when no one is present</a:t>
            </a:r>
            <a:endParaRPr lang="en-US" sz="2400"/>
          </a:p>
          <a:p>
            <a:r>
              <a:rPr lang="en-US" sz="2400"/>
              <a:t>    } else {</a:t>
            </a:r>
            <a:endParaRPr lang="en-US" sz="2400"/>
          </a:p>
          <a:p>
            <a:r>
              <a:rPr lang="en-US" sz="2400"/>
              <a:t>        newTemperature = 22; // Set comfortable temperature when someone is present</a:t>
            </a:r>
            <a:endParaRPr lang="en-US" sz="2400"/>
          </a:p>
          <a:p>
            <a:r>
              <a:rPr lang="en-US" sz="2400"/>
              <a:t>    }</a:t>
            </a:r>
            <a:endParaRPr lang="en-US" sz="2400"/>
          </a:p>
          <a:p>
            <a:endParaRPr lang="en-US" sz="2400"/>
          </a:p>
          <a:p>
            <a:r>
              <a:rPr lang="en-US" sz="2400"/>
              <a:t>    // Implement code to control smart thermostat (send commands to the device)</a:t>
            </a:r>
            <a:endParaRPr lang="en-US" sz="2400"/>
          </a:p>
          <a:p>
            <a:r>
              <a:rPr lang="en-US" sz="2400"/>
              <a:t>    </a:t>
            </a:r>
            <a:endParaRPr lang="en-US" sz="2400"/>
          </a:p>
          <a:p>
            <a:r>
              <a:rPr lang="en-US" sz="2400"/>
              <a:t>    return { message: Adjusted temperature to ${newTemperature}°C based on occupancy. };</a:t>
            </a:r>
            <a:endParaRPr lang="en-US" sz="2400"/>
          </a:p>
          <a:p>
            <a:r>
              <a:rPr lang="en-US" sz="2400"/>
              <a:t>}</a:t>
            </a:r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035" y="787400"/>
            <a:ext cx="16029940" cy="1430655"/>
          </a:xfrm>
        </p:spPr>
        <p:txBody>
          <a:bodyPr wrap="square"/>
          <a:p>
            <a:r>
              <a:rPr lang="en-US"/>
              <a:t>Real time  dashboard function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382270" y="3231515"/>
            <a:ext cx="9567545" cy="5760720"/>
          </a:xfrm>
        </p:spPr>
        <p:txBody>
          <a:bodyPr>
            <a:noAutofit/>
          </a:bodyPr>
          <a:p>
            <a:r>
              <a:rPr lang="en-US"/>
              <a:t>function createDashboard(params) {</a:t>
            </a:r>
            <a:endParaRPr lang="en-US"/>
          </a:p>
          <a:p>
            <a:r>
              <a:rPr lang="en-US"/>
              <a:t>    const { deviceId, data, timestamp } = params;</a:t>
            </a:r>
            <a:endParaRPr lang="en-US"/>
          </a:p>
          <a:p>
            <a:endParaRPr lang="en-US"/>
          </a:p>
          <a:p>
            <a:r>
              <a:rPr lang="en-US"/>
              <a:t>    // Implement logic to update real-time dashboard (e.g., websockets, MQTT)</a:t>
            </a:r>
            <a:endParaRPr lang="en-US"/>
          </a:p>
          <a:p>
            <a:r>
              <a:rPr lang="en-US"/>
              <a:t>    </a:t>
            </a:r>
            <a:endParaRPr lang="en-US"/>
          </a:p>
          <a:p>
            <a:r>
              <a:rPr lang="en-US"/>
              <a:t>    return { message: 'Dashboard updated successfully.' };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882" y="3028588"/>
            <a:ext cx="7359116" cy="5629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4737" y="739990"/>
            <a:ext cx="1166812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0635" algn="l"/>
                <a:tab pos="4897755" algn="l"/>
                <a:tab pos="7038340" algn="l"/>
              </a:tabLst>
            </a:pPr>
            <a:r>
              <a:rPr sz="7300" spc="20" dirty="0">
                <a:latin typeface="Roboto"/>
                <a:cs typeface="Roboto"/>
              </a:rPr>
              <a:t>Abstract	</a:t>
            </a:r>
            <a:r>
              <a:rPr sz="7300" spc="35" dirty="0">
                <a:latin typeface="Roboto"/>
                <a:cs typeface="Roboto"/>
              </a:rPr>
              <a:t>of	</a:t>
            </a:r>
            <a:r>
              <a:rPr sz="7300" spc="-50" dirty="0">
                <a:latin typeface="Roboto"/>
                <a:cs typeface="Roboto"/>
              </a:rPr>
              <a:t>Data	</a:t>
            </a:r>
            <a:r>
              <a:rPr sz="7300" spc="15" dirty="0">
                <a:latin typeface="Roboto"/>
                <a:cs typeface="Roboto"/>
              </a:rPr>
              <a:t>processing</a:t>
            </a:r>
            <a:endParaRPr sz="7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4" y="3393525"/>
            <a:ext cx="85725" cy="85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6045" algn="just">
              <a:lnSpc>
                <a:spcPct val="117000"/>
              </a:lnSpc>
              <a:spcBef>
                <a:spcPts val="95"/>
              </a:spcBef>
            </a:pPr>
            <a:r>
              <a:rPr spc="20" dirty="0"/>
              <a:t>Serverless </a:t>
            </a:r>
            <a:r>
              <a:rPr spc="160" dirty="0"/>
              <a:t>IoT data </a:t>
            </a:r>
            <a:r>
              <a:rPr spc="50" dirty="0"/>
              <a:t>processing </a:t>
            </a:r>
            <a:r>
              <a:rPr spc="25" dirty="0"/>
              <a:t>leverages </a:t>
            </a:r>
            <a:r>
              <a:rPr spc="85" dirty="0"/>
              <a:t>cloud </a:t>
            </a:r>
            <a:r>
              <a:rPr spc="60" dirty="0"/>
              <a:t>resources </a:t>
            </a:r>
            <a:r>
              <a:rPr spc="160" dirty="0"/>
              <a:t>to </a:t>
            </a:r>
            <a:r>
              <a:rPr spc="-735" dirty="0"/>
              <a:t> </a:t>
            </a:r>
            <a:r>
              <a:rPr spc="60" dirty="0"/>
              <a:t>analyze </a:t>
            </a:r>
            <a:r>
              <a:rPr spc="160" dirty="0"/>
              <a:t>and </a:t>
            </a:r>
            <a:r>
              <a:rPr spc="100" dirty="0"/>
              <a:t>manage </a:t>
            </a:r>
            <a:r>
              <a:rPr spc="160" dirty="0"/>
              <a:t>data </a:t>
            </a:r>
            <a:r>
              <a:rPr spc="110" dirty="0"/>
              <a:t>from </a:t>
            </a:r>
            <a:r>
              <a:rPr spc="114" dirty="0"/>
              <a:t>Internet </a:t>
            </a:r>
            <a:r>
              <a:rPr spc="75" dirty="0"/>
              <a:t>of </a:t>
            </a:r>
            <a:r>
              <a:rPr spc="70" dirty="0"/>
              <a:t>Things </a:t>
            </a:r>
            <a:r>
              <a:rPr spc="95" dirty="0"/>
              <a:t>(IoT) </a:t>
            </a:r>
            <a:r>
              <a:rPr spc="100" dirty="0"/>
              <a:t> </a:t>
            </a:r>
            <a:r>
              <a:rPr spc="10" dirty="0"/>
              <a:t>devices</a:t>
            </a:r>
            <a:r>
              <a:rPr spc="775" dirty="0"/>
              <a:t> </a:t>
            </a:r>
            <a:r>
              <a:rPr spc="105" dirty="0"/>
              <a:t>without</a:t>
            </a:r>
            <a:r>
              <a:rPr spc="110" dirty="0"/>
              <a:t> </a:t>
            </a:r>
            <a:r>
              <a:rPr spc="100" dirty="0"/>
              <a:t>the</a:t>
            </a:r>
            <a:r>
              <a:rPr spc="105" dirty="0"/>
              <a:t> </a:t>
            </a:r>
            <a:r>
              <a:rPr spc="65" dirty="0"/>
              <a:t>need</a:t>
            </a:r>
            <a:r>
              <a:rPr spc="70" dirty="0"/>
              <a:t> </a:t>
            </a:r>
            <a:r>
              <a:rPr spc="100" dirty="0"/>
              <a:t>for</a:t>
            </a:r>
            <a:r>
              <a:rPr spc="105" dirty="0"/>
              <a:t> </a:t>
            </a:r>
            <a:r>
              <a:rPr spc="80" dirty="0"/>
              <a:t>dedicated</a:t>
            </a:r>
            <a:r>
              <a:rPr spc="85" dirty="0"/>
              <a:t> </a:t>
            </a:r>
            <a:r>
              <a:rPr spc="35" dirty="0"/>
              <a:t>servers.</a:t>
            </a:r>
            <a:r>
              <a:rPr spc="825" dirty="0"/>
              <a:t> </a:t>
            </a:r>
            <a:r>
              <a:rPr spc="70" dirty="0"/>
              <a:t>This </a:t>
            </a:r>
            <a:r>
              <a:rPr spc="75" dirty="0"/>
              <a:t> </a:t>
            </a:r>
            <a:r>
              <a:rPr spc="135" dirty="0"/>
              <a:t>approach</a:t>
            </a:r>
            <a:r>
              <a:rPr spc="140" dirty="0"/>
              <a:t> </a:t>
            </a:r>
            <a:r>
              <a:rPr spc="70" dirty="0"/>
              <a:t>enhances</a:t>
            </a:r>
            <a:r>
              <a:rPr spc="75" dirty="0"/>
              <a:t> </a:t>
            </a:r>
            <a:r>
              <a:rPr spc="50" dirty="0"/>
              <a:t>scalability,</a:t>
            </a:r>
            <a:r>
              <a:rPr spc="55" dirty="0"/>
              <a:t> reduces</a:t>
            </a:r>
            <a:r>
              <a:rPr spc="60" dirty="0"/>
              <a:t> </a:t>
            </a:r>
            <a:r>
              <a:rPr spc="110" dirty="0"/>
              <a:t>operational </a:t>
            </a:r>
            <a:r>
              <a:rPr spc="114" dirty="0"/>
              <a:t> </a:t>
            </a:r>
            <a:r>
              <a:rPr spc="90" dirty="0"/>
              <a:t>overhead,</a:t>
            </a:r>
            <a:r>
              <a:rPr spc="-5" dirty="0"/>
              <a:t> </a:t>
            </a:r>
            <a:r>
              <a:rPr spc="160" dirty="0"/>
              <a:t>and</a:t>
            </a:r>
            <a:r>
              <a:rPr dirty="0"/>
              <a:t> </a:t>
            </a:r>
            <a:r>
              <a:rPr spc="40" dirty="0"/>
              <a:t>allows</a:t>
            </a:r>
            <a:r>
              <a:rPr dirty="0"/>
              <a:t> </a:t>
            </a:r>
            <a:r>
              <a:rPr spc="60" dirty="0"/>
              <a:t>real-time</a:t>
            </a:r>
            <a:r>
              <a:rPr spc="-5" dirty="0"/>
              <a:t> </a:t>
            </a:r>
            <a:r>
              <a:rPr spc="160" dirty="0"/>
              <a:t>data</a:t>
            </a:r>
            <a:r>
              <a:rPr dirty="0"/>
              <a:t> </a:t>
            </a:r>
            <a:r>
              <a:rPr spc="55" dirty="0"/>
              <a:t>processing.</a:t>
            </a:r>
            <a:endParaRPr spc="5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4" y="6060525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1082" y="5714450"/>
            <a:ext cx="938657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00"/>
              </a:spcBef>
              <a:tabLst>
                <a:tab pos="599440" algn="l"/>
                <a:tab pos="2333625" algn="l"/>
                <a:tab pos="4631690" algn="l"/>
                <a:tab pos="5541645" algn="l"/>
                <a:tab pos="6791325" algn="l"/>
                <a:tab pos="8018780" algn="l"/>
              </a:tabLst>
            </a:pP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	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supports	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applications	</a:t>
            </a:r>
            <a:r>
              <a:rPr sz="3000" spc="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like	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	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	</a:t>
            </a:r>
            <a:r>
              <a:rPr sz="3000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systems,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3000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999" y="6247850"/>
            <a:ext cx="9712325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055495" algn="l"/>
                <a:tab pos="4476115" algn="l"/>
                <a:tab pos="5579745" algn="l"/>
              </a:tabLst>
            </a:pP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industrial	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monitoring,	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	</a:t>
            </a:r>
            <a:r>
              <a:rPr sz="30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environmental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897380" algn="l"/>
                <a:tab pos="3933190" algn="l"/>
                <a:tab pos="5857875" algn="l"/>
                <a:tab pos="6654800" algn="l"/>
                <a:tab pos="8103870" algn="l"/>
                <a:tab pos="8734425" algn="l"/>
              </a:tabLst>
            </a:pP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999" y="7314649"/>
            <a:ext cx="97123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  <a:tabLst>
                <a:tab pos="2250440" algn="l"/>
                <a:tab pos="3020060" algn="l"/>
                <a:tab pos="4373245" algn="l"/>
                <a:tab pos="5932805" algn="l"/>
                <a:tab pos="8210550" algn="l"/>
                <a:tab pos="8980805" algn="l"/>
              </a:tabLst>
            </a:pP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ff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ff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ec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ve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3759" y="3266360"/>
            <a:ext cx="8562974" cy="5267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1084" y="219562"/>
            <a:ext cx="9081135" cy="2218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701165" marR="5080" indent="-1689100">
              <a:lnSpc>
                <a:spcPts val="8630"/>
              </a:lnSpc>
              <a:spcBef>
                <a:spcPts val="205"/>
              </a:spcBef>
              <a:tabLst>
                <a:tab pos="3723640" algn="l"/>
                <a:tab pos="6285865" algn="l"/>
                <a:tab pos="8222615" algn="l"/>
              </a:tabLst>
            </a:pPr>
            <a:r>
              <a:rPr sz="7200" spc="35" dirty="0">
                <a:latin typeface="Roboto"/>
                <a:cs typeface="Roboto"/>
              </a:rPr>
              <a:t>Problem</a:t>
            </a:r>
            <a:r>
              <a:rPr sz="7200" spc="35" dirty="0">
                <a:latin typeface="Roboto"/>
                <a:cs typeface="Roboto"/>
              </a:rPr>
              <a:t>	</a:t>
            </a:r>
            <a:r>
              <a:rPr sz="7200" spc="-5" dirty="0">
                <a:latin typeface="Roboto"/>
                <a:cs typeface="Roboto"/>
              </a:rPr>
              <a:t>Statement</a:t>
            </a:r>
            <a:r>
              <a:rPr sz="7200" spc="-5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of  </a:t>
            </a:r>
            <a:r>
              <a:rPr sz="7200" spc="45" dirty="0">
                <a:latin typeface="Roboto"/>
                <a:cs typeface="Roboto"/>
              </a:rPr>
              <a:t>Serverless	</a:t>
            </a:r>
            <a:r>
              <a:rPr sz="7200" spc="-30" dirty="0">
                <a:latin typeface="Roboto"/>
                <a:cs typeface="Roboto"/>
              </a:rPr>
              <a:t>Iot</a:t>
            </a:r>
            <a:endParaRPr sz="7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3447335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6114335"/>
            <a:ext cx="85725" cy="85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6478" y="3101260"/>
            <a:ext cx="9001760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885" indent="762000">
              <a:lnSpc>
                <a:spcPct val="117000"/>
              </a:lnSpc>
              <a:spcBef>
                <a:spcPts val="95"/>
              </a:spcBef>
            </a:pP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Transforming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living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3000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647700">
              <a:lnSpc>
                <a:spcPts val="4200"/>
              </a:lnSpc>
              <a:spcBef>
                <a:spcPts val="240"/>
              </a:spcBef>
            </a:pP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3000" spc="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thermostats,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sensors,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cameras,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 </a:t>
            </a:r>
            <a:r>
              <a:rPr sz="3000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time.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762000">
              <a:lnSpc>
                <a:spcPts val="4200"/>
              </a:lnSpc>
            </a:pPr>
            <a:r>
              <a:rPr sz="3000" spc="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 </a:t>
            </a:r>
            <a:r>
              <a:rPr sz="30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00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 </a:t>
            </a:r>
            <a:r>
              <a:rPr sz="3000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security. 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Store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analyze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00" spc="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gain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valuable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insights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64738" y="3396469"/>
            <a:ext cx="7019924" cy="4836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196" y="219561"/>
            <a:ext cx="8025765" cy="2218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74115" marR="5080" indent="-1162050">
              <a:lnSpc>
                <a:spcPts val="8630"/>
              </a:lnSpc>
              <a:spcBef>
                <a:spcPts val="205"/>
              </a:spcBef>
              <a:tabLst>
                <a:tab pos="3517900" algn="l"/>
                <a:tab pos="5758180" algn="l"/>
                <a:tab pos="7167880" algn="l"/>
              </a:tabLst>
            </a:pPr>
            <a:r>
              <a:rPr sz="7200" spc="-10" dirty="0">
                <a:latin typeface="Roboto"/>
                <a:cs typeface="Roboto"/>
              </a:rPr>
              <a:t>Existing</a:t>
            </a:r>
            <a:r>
              <a:rPr sz="7200" spc="-10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Concept</a:t>
            </a:r>
            <a:r>
              <a:rPr sz="7200" spc="25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of  </a:t>
            </a:r>
            <a:r>
              <a:rPr sz="7200" spc="45" dirty="0">
                <a:latin typeface="Roboto"/>
                <a:cs typeface="Roboto"/>
              </a:rPr>
              <a:t>Serverless	</a:t>
            </a:r>
            <a:r>
              <a:rPr sz="7200" spc="-30" dirty="0">
                <a:latin typeface="Roboto"/>
                <a:cs typeface="Roboto"/>
              </a:rPr>
              <a:t>Iot</a:t>
            </a:r>
            <a:endParaRPr sz="7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358315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4745208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5907258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7069308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3786" y="3216109"/>
            <a:ext cx="10050780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3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Event-Driven:</a:t>
            </a:r>
            <a:r>
              <a:rPr sz="33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trigger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automatic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actions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358140">
              <a:lnSpc>
                <a:spcPct val="116000"/>
              </a:lnSpc>
            </a:pP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Scalable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Cost-Effective: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reduces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dynamically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scales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resources.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162560">
              <a:lnSpc>
                <a:spcPct val="116000"/>
              </a:lnSpc>
            </a:pP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Data: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remote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control.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140335">
              <a:lnSpc>
                <a:spcPct val="116000"/>
              </a:lnSpc>
              <a:spcBef>
                <a:spcPts val="5"/>
              </a:spcBef>
            </a:pP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300" b="1" spc="-2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3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b="1" spc="-1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spc="-2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3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1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1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1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300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spc="1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33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3300" spc="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adjustments,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convenience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11747" y="2818292"/>
            <a:ext cx="737234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4490" y="91488"/>
            <a:ext cx="8311515" cy="1209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750" spc="-145" dirty="0"/>
              <a:t>Problem</a:t>
            </a:r>
            <a:r>
              <a:rPr sz="7750" spc="-25" dirty="0"/>
              <a:t> </a:t>
            </a:r>
            <a:r>
              <a:rPr sz="7750" spc="-285" dirty="0"/>
              <a:t>and</a:t>
            </a:r>
            <a:r>
              <a:rPr sz="7750" spc="-25" dirty="0"/>
              <a:t> </a:t>
            </a:r>
            <a:r>
              <a:rPr sz="7750" spc="-30" dirty="0"/>
              <a:t>Design</a:t>
            </a:r>
            <a:endParaRPr sz="7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3853228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5453428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7053628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8969" y="3507153"/>
            <a:ext cx="8848725" cy="482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4155" indent="381000">
              <a:lnSpc>
                <a:spcPct val="117000"/>
              </a:lnSpc>
              <a:spcBef>
                <a:spcPts val="95"/>
              </a:spcBef>
            </a:pP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transform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living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IoT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381000">
              <a:lnSpc>
                <a:spcPts val="4200"/>
              </a:lnSpc>
              <a:spcBef>
                <a:spcPts val="240"/>
              </a:spcBef>
            </a:pP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devices,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1242695" indent="476250">
              <a:lnSpc>
                <a:spcPts val="4200"/>
              </a:lnSpc>
            </a:pP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involves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designing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setup,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leveraging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analysis.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9574" y="5375937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0590" y="38328"/>
                </a:moveTo>
                <a:lnTo>
                  <a:pt x="0" y="20586"/>
                </a:lnTo>
                <a:lnTo>
                  <a:pt x="291" y="15542"/>
                </a:lnTo>
                <a:lnTo>
                  <a:pt x="17741" y="0"/>
                </a:lnTo>
                <a:lnTo>
                  <a:pt x="20263" y="145"/>
                </a:lnTo>
                <a:lnTo>
                  <a:pt x="38331" y="17741"/>
                </a:lnTo>
                <a:lnTo>
                  <a:pt x="38040" y="22785"/>
                </a:lnTo>
                <a:lnTo>
                  <a:pt x="20590" y="38328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450761"/>
            <a:ext cx="8772525" cy="6534150"/>
            <a:chOff x="0" y="2450761"/>
            <a:chExt cx="8772525" cy="6534150"/>
          </a:xfrm>
        </p:grpSpPr>
        <p:sp>
          <p:nvSpPr>
            <p:cNvPr id="4" name="object 4"/>
            <p:cNvSpPr/>
            <p:nvPr/>
          </p:nvSpPr>
          <p:spPr>
            <a:xfrm>
              <a:off x="7239723" y="7614018"/>
              <a:ext cx="38735" cy="39370"/>
            </a:xfrm>
            <a:custGeom>
              <a:avLst/>
              <a:gdLst/>
              <a:ahLst/>
              <a:cxnLst/>
              <a:rect l="l" t="t" r="r" b="b"/>
              <a:pathLst>
                <a:path w="38734" h="39370">
                  <a:moveTo>
                    <a:pt x="1122" y="13148"/>
                  </a:moveTo>
                  <a:lnTo>
                    <a:pt x="18374" y="0"/>
                  </a:lnTo>
                  <a:lnTo>
                    <a:pt x="23428" y="356"/>
                  </a:lnTo>
                  <a:lnTo>
                    <a:pt x="38547" y="18262"/>
                  </a:lnTo>
                  <a:lnTo>
                    <a:pt x="38116" y="23380"/>
                  </a:lnTo>
                  <a:lnTo>
                    <a:pt x="37425" y="25808"/>
                  </a:lnTo>
                  <a:lnTo>
                    <a:pt x="36259" y="28104"/>
                  </a:lnTo>
                  <a:lnTo>
                    <a:pt x="35090" y="30404"/>
                  </a:lnTo>
                  <a:lnTo>
                    <a:pt x="20173" y="38957"/>
                  </a:lnTo>
                  <a:lnTo>
                    <a:pt x="15119" y="38600"/>
                  </a:lnTo>
                  <a:lnTo>
                    <a:pt x="0" y="20694"/>
                  </a:lnTo>
                  <a:lnTo>
                    <a:pt x="431" y="15576"/>
                  </a:lnTo>
                  <a:lnTo>
                    <a:pt x="1122" y="13148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450761"/>
              <a:ext cx="8772524" cy="65341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5622" y="176276"/>
            <a:ext cx="7273290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spc="-40" dirty="0"/>
              <a:t>Design</a:t>
            </a:r>
            <a:r>
              <a:rPr sz="8300" spc="-70" dirty="0"/>
              <a:t> </a:t>
            </a:r>
            <a:r>
              <a:rPr sz="8300" spc="-200" dirty="0"/>
              <a:t>Thinking</a:t>
            </a:r>
            <a:endParaRPr sz="83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2735556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433575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5402556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6469356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8069556"/>
            <a:ext cx="85725" cy="857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86478" y="2389481"/>
            <a:ext cx="8697595" cy="695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5580" algn="just">
              <a:lnSpc>
                <a:spcPct val="117000"/>
              </a:lnSpc>
              <a:spcBef>
                <a:spcPts val="95"/>
              </a:spcBef>
            </a:pPr>
            <a:r>
              <a:rPr sz="3000" b="1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Integration: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Identify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integrate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thermostats,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sensors,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cameras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ecosystem.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821690">
              <a:lnSpc>
                <a:spcPts val="4200"/>
              </a:lnSpc>
              <a:spcBef>
                <a:spcPts val="240"/>
              </a:spcBef>
            </a:pPr>
            <a:r>
              <a:rPr sz="3000" b="1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Collection: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devices,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utilizing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protocols.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1135380">
              <a:lnSpc>
                <a:spcPts val="4200"/>
              </a:lnSpc>
            </a:pP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Processing:</a:t>
            </a:r>
            <a:r>
              <a:rPr sz="3000" b="1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4200"/>
              </a:lnSpc>
            </a:pP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Automation: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automated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(e.g.,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adjustingthermostat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settings)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(e.g.,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sending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alerts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detection)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Analysis: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analyze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gain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insights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consumption,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events,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patterns.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4897</Words>
  <Application>WPS Presentation</Application>
  <PresentationFormat>On-screen Show (4:3)</PresentationFormat>
  <Paragraphs>123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Times New Roman</vt:lpstr>
      <vt:lpstr>Tahoma</vt:lpstr>
      <vt:lpstr>Roboto</vt:lpstr>
      <vt:lpstr>Times New Roman</vt:lpstr>
      <vt:lpstr>Trebuchet MS</vt:lpstr>
      <vt:lpstr>Microsoft YaHei</vt:lpstr>
      <vt:lpstr>Arial Unicode MS</vt:lpstr>
      <vt:lpstr>Calibri</vt:lpstr>
      <vt:lpstr>Office Theme</vt:lpstr>
      <vt:lpstr>Serverless Iot Data  Processing</vt:lpstr>
      <vt:lpstr>PowerPoint 演示文稿</vt:lpstr>
      <vt:lpstr>PowerPoint 演示文稿</vt:lpstr>
      <vt:lpstr>PowerPoint 演示文稿</vt:lpstr>
      <vt:lpstr>Abstract	of	Data	processing</vt:lpstr>
      <vt:lpstr>Problem	Statement	of  Serverless	Iot</vt:lpstr>
      <vt:lpstr>Existing	Concept	of  Serverless	Iot</vt:lpstr>
      <vt:lpstr>Problem and Design</vt:lpstr>
      <vt:lpstr>Design Thinking</vt:lpstr>
      <vt:lpstr>Automation</vt:lpstr>
      <vt:lpstr>Data Processing</vt:lpstr>
      <vt:lpstr>Implemenation</vt:lpstr>
      <vt:lpstr>Advantages</vt:lpstr>
      <vt:lpstr>Disadvantages</vt:lpstr>
      <vt:lpstr>Benifits</vt:lpstr>
      <vt:lpstr>Thank You...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Iot Data  Processing</dc:title>
  <dc:creator>DEVISRI S</dc:creator>
  <cp:keywords>DAFv00UX7Is,BAFsderXRdc</cp:keywords>
  <cp:lastModifiedBy>betaf</cp:lastModifiedBy>
  <cp:revision>2</cp:revision>
  <dcterms:created xsi:type="dcterms:W3CDTF">2023-11-01T04:47:40Z</dcterms:created>
  <dcterms:modified xsi:type="dcterms:W3CDTF">2023-11-01T04:50:15Z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2023-10-11T05:30:00Z</vt:filetime>
  </property>
  <property fmtid="{D5CDD505-2E9C-101B-9397-08002B2CF9AE}" pid="3" name="Creator">
    <vt:lpwstr>Canva</vt:lpwstr>
  </property>
  <property fmtid="{D5CDD505-2E9C-101B-9397-08002B2CF9AE}" pid="4" name="LastSaved">
    <vt:filetime>2023-11-01T05:30:00Z</vt:filetime>
  </property>
  <property fmtid="{D5CDD505-2E9C-101B-9397-08002B2CF9AE}" pid="5" name="ICV">
    <vt:lpwstr>B4ECD52EE0D34653A5284753CBF92091_13</vt:lpwstr>
  </property>
  <property fmtid="{D5CDD505-2E9C-101B-9397-08002B2CF9AE}" pid="6" name="KSOProductBuildVer">
    <vt:lpwstr>1033-12.2.0.13266</vt:lpwstr>
  </property>
</Properties>
</file>